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0" d="100"/>
          <a:sy n="90" d="100"/>
        </p:scale>
        <p:origin x="-780" y="3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FE2D8E5-6D31-490E-9DC4-2ABAAD1ACAA4}" type="datetimeFigureOut">
              <a:rPr lang="it-IT" smtClean="0"/>
              <a:pPr/>
              <a:t>14/04/2021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9F48DF2-697F-485E-B7E3-C8DF5D25CE57}"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FE2D8E5-6D31-490E-9DC4-2ABAAD1ACAA4}" type="datetimeFigureOut">
              <a:rPr lang="it-IT" smtClean="0"/>
              <a:pPr/>
              <a:t>14/04/2021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9F48DF2-697F-485E-B7E3-C8DF5D25CE57}"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FE2D8E5-6D31-490E-9DC4-2ABAAD1ACAA4}" type="datetimeFigureOut">
              <a:rPr lang="it-IT" smtClean="0"/>
              <a:pPr/>
              <a:t>14/04/2021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9F48DF2-697F-485E-B7E3-C8DF5D25CE57}"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FE2D8E5-6D31-490E-9DC4-2ABAAD1ACAA4}" type="datetimeFigureOut">
              <a:rPr lang="it-IT" smtClean="0"/>
              <a:pPr/>
              <a:t>14/04/2021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9F48DF2-697F-485E-B7E3-C8DF5D25CE57}"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FE2D8E5-6D31-490E-9DC4-2ABAAD1ACAA4}" type="datetimeFigureOut">
              <a:rPr lang="it-IT" smtClean="0"/>
              <a:pPr/>
              <a:t>14/04/2021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9F48DF2-697F-485E-B7E3-C8DF5D25CE57}"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FE2D8E5-6D31-490E-9DC4-2ABAAD1ACAA4}" type="datetimeFigureOut">
              <a:rPr lang="it-IT" smtClean="0"/>
              <a:pPr/>
              <a:t>14/04/2021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9F48DF2-697F-485E-B7E3-C8DF5D25CE57}"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FE2D8E5-6D31-490E-9DC4-2ABAAD1ACAA4}" type="datetimeFigureOut">
              <a:rPr lang="it-IT" smtClean="0"/>
              <a:pPr/>
              <a:t>14/04/2021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9F48DF2-697F-485E-B7E3-C8DF5D25CE57}"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FE2D8E5-6D31-490E-9DC4-2ABAAD1ACAA4}" type="datetimeFigureOut">
              <a:rPr lang="it-IT" smtClean="0"/>
              <a:pPr/>
              <a:t>14/04/2021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9F48DF2-697F-485E-B7E3-C8DF5D25CE57}"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FE2D8E5-6D31-490E-9DC4-2ABAAD1ACAA4}" type="datetimeFigureOut">
              <a:rPr lang="it-IT" smtClean="0"/>
              <a:pPr/>
              <a:t>14/04/2021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9F48DF2-697F-485E-B7E3-C8DF5D25CE57}"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FE2D8E5-6D31-490E-9DC4-2ABAAD1ACAA4}" type="datetimeFigureOut">
              <a:rPr lang="it-IT" smtClean="0"/>
              <a:pPr/>
              <a:t>14/04/2021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9F48DF2-697F-485E-B7E3-C8DF5D25CE57}"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FE2D8E5-6D31-490E-9DC4-2ABAAD1ACAA4}" type="datetimeFigureOut">
              <a:rPr lang="it-IT" smtClean="0"/>
              <a:pPr/>
              <a:t>14/04/2021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9F48DF2-697F-485E-B7E3-C8DF5D25CE57}"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E2D8E5-6D31-490E-9DC4-2ABAAD1ACAA4}" type="datetimeFigureOut">
              <a:rPr lang="it-IT" smtClean="0"/>
              <a:pPr/>
              <a:t>14/04/2021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F48DF2-697F-485E-B7E3-C8DF5D25CE57}"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Piezoelettricità </a:t>
            </a:r>
            <a:endParaRPr lang="it-IT" dirty="0"/>
          </a:p>
        </p:txBody>
      </p:sp>
      <p:sp>
        <p:nvSpPr>
          <p:cNvPr id="3" name="Sottotitolo 2"/>
          <p:cNvSpPr>
            <a:spLocks noGrp="1"/>
          </p:cNvSpPr>
          <p:nvPr>
            <p:ph type="subTitle" idx="1"/>
          </p:nvPr>
        </p:nvSpPr>
        <p:spPr/>
        <p:txBody>
          <a:bodyPr/>
          <a:lstStyle/>
          <a:p>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alt_piezo.jpg"/>
          <p:cNvPicPr>
            <a:picLocks noGrp="1" noChangeAspect="1"/>
          </p:cNvPicPr>
          <p:nvPr>
            <p:ph idx="1"/>
          </p:nvPr>
        </p:nvPicPr>
        <p:blipFill>
          <a:blip r:embed="rId2"/>
          <a:stretch>
            <a:fillRect/>
          </a:stretch>
        </p:blipFill>
        <p:spPr>
          <a:xfrm>
            <a:off x="428596" y="1571613"/>
            <a:ext cx="2762269" cy="2071702"/>
          </a:xfrm>
        </p:spPr>
      </p:pic>
      <p:pic>
        <p:nvPicPr>
          <p:cNvPr id="5" name="Immagine 4" descr="foglipiezo.jpg"/>
          <p:cNvPicPr>
            <a:picLocks noChangeAspect="1"/>
          </p:cNvPicPr>
          <p:nvPr/>
        </p:nvPicPr>
        <p:blipFill>
          <a:blip r:embed="rId3"/>
          <a:srcRect l="5000" t="17532" b="24026"/>
          <a:stretch>
            <a:fillRect/>
          </a:stretch>
        </p:blipFill>
        <p:spPr>
          <a:xfrm>
            <a:off x="2643174" y="3929066"/>
            <a:ext cx="5429268" cy="2571768"/>
          </a:xfrm>
          <a:prstGeom prst="rect">
            <a:avLst/>
          </a:prstGeom>
        </p:spPr>
      </p:pic>
      <p:pic>
        <p:nvPicPr>
          <p:cNvPr id="6" name="Immagine 5" descr="massaggio.jpg"/>
          <p:cNvPicPr>
            <a:picLocks noChangeAspect="1"/>
          </p:cNvPicPr>
          <p:nvPr/>
        </p:nvPicPr>
        <p:blipFill>
          <a:blip r:embed="rId4"/>
          <a:srcRect l="7500" t="20652"/>
          <a:stretch>
            <a:fillRect/>
          </a:stretch>
        </p:blipFill>
        <p:spPr>
          <a:xfrm>
            <a:off x="5643570" y="1571612"/>
            <a:ext cx="2643196" cy="1738317"/>
          </a:xfrm>
          <a:prstGeom prst="rect">
            <a:avLst/>
          </a:prstGeom>
        </p:spPr>
      </p:pic>
      <p:sp>
        <p:nvSpPr>
          <p:cNvPr id="7" name="CasellaDiTesto 6"/>
          <p:cNvSpPr txBox="1"/>
          <p:nvPr/>
        </p:nvSpPr>
        <p:spPr>
          <a:xfrm>
            <a:off x="285720" y="3357562"/>
            <a:ext cx="2558586" cy="369332"/>
          </a:xfrm>
          <a:prstGeom prst="rect">
            <a:avLst/>
          </a:prstGeom>
          <a:noFill/>
        </p:spPr>
        <p:txBody>
          <a:bodyPr wrap="none" rtlCol="0">
            <a:spAutoFit/>
          </a:bodyPr>
          <a:lstStyle/>
          <a:p>
            <a:r>
              <a:rPr lang="it-IT" dirty="0" smtClean="0"/>
              <a:t>Altoparlanti piezoelettrici</a:t>
            </a:r>
            <a:endParaRPr lang="it-IT" dirty="0"/>
          </a:p>
        </p:txBody>
      </p:sp>
      <p:sp>
        <p:nvSpPr>
          <p:cNvPr id="8" name="CasellaDiTesto 7"/>
          <p:cNvSpPr txBox="1"/>
          <p:nvPr/>
        </p:nvSpPr>
        <p:spPr>
          <a:xfrm>
            <a:off x="2643174" y="6143644"/>
            <a:ext cx="2273636" cy="369332"/>
          </a:xfrm>
          <a:prstGeom prst="rect">
            <a:avLst/>
          </a:prstGeom>
          <a:noFill/>
        </p:spPr>
        <p:txBody>
          <a:bodyPr wrap="none" rtlCol="0">
            <a:spAutoFit/>
          </a:bodyPr>
          <a:lstStyle/>
          <a:p>
            <a:r>
              <a:rPr lang="it-IT" dirty="0" smtClean="0"/>
              <a:t>Piastre piezoelettriche</a:t>
            </a:r>
            <a:endParaRPr lang="it-IT" dirty="0"/>
          </a:p>
        </p:txBody>
      </p:sp>
      <p:sp>
        <p:nvSpPr>
          <p:cNvPr id="9" name="CasellaDiTesto 8"/>
          <p:cNvSpPr txBox="1"/>
          <p:nvPr/>
        </p:nvSpPr>
        <p:spPr>
          <a:xfrm>
            <a:off x="5143504" y="2857496"/>
            <a:ext cx="3805272" cy="369332"/>
          </a:xfrm>
          <a:prstGeom prst="rect">
            <a:avLst/>
          </a:prstGeom>
          <a:noFill/>
        </p:spPr>
        <p:txBody>
          <a:bodyPr wrap="none" rtlCol="0">
            <a:spAutoFit/>
          </a:bodyPr>
          <a:lstStyle/>
          <a:p>
            <a:r>
              <a:rPr lang="it-IT" dirty="0" smtClean="0"/>
              <a:t>Trasduttori piezoelettrici </a:t>
            </a:r>
            <a:r>
              <a:rPr lang="it-IT" smtClean="0"/>
              <a:t>per  massaggi</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Usi futuri</a:t>
            </a:r>
            <a:endParaRPr lang="it-IT" dirty="0"/>
          </a:p>
        </p:txBody>
      </p:sp>
      <p:sp>
        <p:nvSpPr>
          <p:cNvPr id="3" name="Segnaposto contenuto 2"/>
          <p:cNvSpPr>
            <a:spLocks noGrp="1"/>
          </p:cNvSpPr>
          <p:nvPr>
            <p:ph idx="1"/>
          </p:nvPr>
        </p:nvSpPr>
        <p:spPr/>
        <p:txBody>
          <a:bodyPr/>
          <a:lstStyle/>
          <a:p>
            <a:r>
              <a:rPr lang="it-IT" dirty="0" smtClean="0"/>
              <a:t>Si potrebbe applicare tale risorsa per prelevare elettricità da </a:t>
            </a:r>
            <a:r>
              <a:rPr lang="it-IT" b="1" dirty="0" smtClean="0"/>
              <a:t>grandi superfici</a:t>
            </a:r>
            <a:r>
              <a:rPr lang="it-IT" dirty="0" smtClean="0"/>
              <a:t> come le strade per sfruttare la forza meccanica applicatavi ed ottenere, in modo intelligente, energia.</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Utilizzi innovativi</a:t>
            </a:r>
            <a:endParaRPr lang="it-IT" dirty="0"/>
          </a:p>
        </p:txBody>
      </p:sp>
      <p:sp>
        <p:nvSpPr>
          <p:cNvPr id="3" name="Segnaposto contenuto 2"/>
          <p:cNvSpPr>
            <a:spLocks noGrp="1"/>
          </p:cNvSpPr>
          <p:nvPr>
            <p:ph idx="1"/>
          </p:nvPr>
        </p:nvSpPr>
        <p:spPr/>
        <p:txBody>
          <a:bodyPr>
            <a:normAutofit fontScale="70000" lnSpcReduction="20000"/>
          </a:bodyPr>
          <a:lstStyle/>
          <a:p>
            <a:pPr>
              <a:buNone/>
            </a:pPr>
            <a:r>
              <a:rPr lang="it-IT" dirty="0" smtClean="0"/>
              <a:t>Alcuni esempi di usi ecosostenibili dei materiali piezoelettrici:</a:t>
            </a:r>
          </a:p>
          <a:p>
            <a:r>
              <a:rPr lang="it-IT" dirty="0" smtClean="0"/>
              <a:t> Discoteca </a:t>
            </a:r>
            <a:r>
              <a:rPr lang="it-IT" b="1" dirty="0" err="1" smtClean="0"/>
              <a:t>Off-corso</a:t>
            </a:r>
            <a:r>
              <a:rPr lang="it-IT" dirty="0" smtClean="0"/>
              <a:t> di Rotterdam: il pavimento della struttura garantisce una conversione dei passi delle persone in energia elettrica che illumina e fa funzionare il locale. Progetto del 2009 ed è la prima discoteca ecosostenibile</a:t>
            </a:r>
          </a:p>
          <a:p>
            <a:r>
              <a:rPr lang="it-IT" dirty="0" smtClean="0"/>
              <a:t> Palestra </a:t>
            </a:r>
            <a:r>
              <a:rPr lang="it-IT" b="1" dirty="0" smtClean="0"/>
              <a:t>California fitness</a:t>
            </a:r>
            <a:r>
              <a:rPr lang="it-IT" dirty="0" smtClean="0"/>
              <a:t>, palestra francese che, sfruttando la piezoelettricità incorporata nel pavimento, permette l’ottenimento di 50 Watt per persona nel pieno di un’attività fisica, il tutto ogni ora.  </a:t>
            </a:r>
          </a:p>
          <a:p>
            <a:r>
              <a:rPr lang="it-IT" dirty="0" smtClean="0"/>
              <a:t> </a:t>
            </a:r>
            <a:r>
              <a:rPr lang="it-IT" b="1" dirty="0" err="1" smtClean="0"/>
              <a:t>Innowatech</a:t>
            </a:r>
            <a:r>
              <a:rPr lang="it-IT" dirty="0" smtClean="0"/>
              <a:t>, azienda israeliana che utilizza la piezoelettricità di dispositivi applicati sotto una strada attraversata da mezzi pesanti e con la cui elettricità ricavata alimenta oltre 200 abitazioni.</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Definizione </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Il termine </a:t>
            </a:r>
            <a:r>
              <a:rPr lang="it-IT" dirty="0" err="1" smtClean="0"/>
              <a:t>piezo</a:t>
            </a:r>
            <a:r>
              <a:rPr lang="it-IT" dirty="0" smtClean="0"/>
              <a:t> viene dal greco e significa comprimere</a:t>
            </a:r>
          </a:p>
          <a:p>
            <a:r>
              <a:rPr lang="it-IT" dirty="0" smtClean="0"/>
              <a:t>Un materiale piezoelettrico ha la proprietà di generare una differenza di potenziale ai suoi capi se viene sottoposto ad una sollecitazione meccanica, se viene cioè compresso.</a:t>
            </a:r>
          </a:p>
          <a:p>
            <a:r>
              <a:rPr lang="it-IT" dirty="0" smtClean="0"/>
              <a:t>L’effetto piezoelettrico diretto consiste proprio nella generazione di differenza di potenziale ai capi di un materiale specifico sottoposto ad una sollecitazione meccanica. Fu osservato per la prima volta nel 1880 dai fratelli Curie</a:t>
            </a:r>
          </a:p>
          <a:p>
            <a:r>
              <a:rPr lang="it-IT" dirty="0" smtClean="0"/>
              <a:t>L’effetto piezoelettrico inverso consiste nella deformazione meccanica di un determinato materiale se soggetto ad una differenza di potenziale</a:t>
            </a:r>
          </a:p>
          <a:p>
            <a:r>
              <a:rPr lang="it-IT" dirty="0" smtClean="0"/>
              <a:t>Sia l’effetto piezoelettrico inverso che quello diretto vengono  osservati sullo stesso tipo di materiale.</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Cristalli piezoelettrici</a:t>
            </a:r>
            <a:endParaRPr lang="it-IT" dirty="0"/>
          </a:p>
        </p:txBody>
      </p:sp>
      <p:sp>
        <p:nvSpPr>
          <p:cNvPr id="3" name="Segnaposto contenuto 2"/>
          <p:cNvSpPr>
            <a:spLocks noGrp="1"/>
          </p:cNvSpPr>
          <p:nvPr>
            <p:ph idx="1"/>
          </p:nvPr>
        </p:nvSpPr>
        <p:spPr/>
        <p:txBody>
          <a:bodyPr>
            <a:normAutofit fontScale="92500"/>
          </a:bodyPr>
          <a:lstStyle/>
          <a:p>
            <a:r>
              <a:rPr lang="it-IT" dirty="0" smtClean="0"/>
              <a:t>Sono caratterizzati da una mancanza di centro di simmetria nella struttura cristallina. </a:t>
            </a:r>
          </a:p>
          <a:p>
            <a:r>
              <a:rPr lang="it-IT" dirty="0" smtClean="0"/>
              <a:t>I materiali con un piccolo centro di simmetria, mostrano una elevata piezoelettricità per qualsiasi tipo di sollecitazione ai quali sono sottoposti.</a:t>
            </a:r>
          </a:p>
          <a:p>
            <a:r>
              <a:rPr lang="it-IT" dirty="0" smtClean="0"/>
              <a:t>Se i materiali hanno un centro di simmetria leggermente definito, solo alcune sollecitazioni possono generare piezoelettricità</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Piezoelettricità inversa</a:t>
            </a:r>
            <a:endParaRPr lang="it-IT" dirty="0"/>
          </a:p>
        </p:txBody>
      </p:sp>
      <p:sp>
        <p:nvSpPr>
          <p:cNvPr id="3" name="Segnaposto contenuto 2"/>
          <p:cNvSpPr>
            <a:spLocks noGrp="1"/>
          </p:cNvSpPr>
          <p:nvPr>
            <p:ph idx="1"/>
          </p:nvPr>
        </p:nvSpPr>
        <p:spPr/>
        <p:txBody>
          <a:bodyPr/>
          <a:lstStyle/>
          <a:p>
            <a:r>
              <a:rPr lang="it-IT" dirty="0" smtClean="0"/>
              <a:t>Alcuni materiali quali i ferromagnetici, se soggetti ad un campo elettrico statico, presentano una certa deformazione meccanica</a:t>
            </a:r>
          </a:p>
          <a:p>
            <a:r>
              <a:rPr lang="it-IT" dirty="0" smtClean="0"/>
              <a:t>In generale, la deformazione meccanica dovuta alla piezoelettricità viene generata da un campo elettrico alternato con frequenza pari a quella di risonanza del cristallo</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Piezoelettricità inversa</a:t>
            </a:r>
            <a:endParaRPr lang="it-IT" dirty="0"/>
          </a:p>
        </p:txBody>
      </p:sp>
      <p:sp>
        <p:nvSpPr>
          <p:cNvPr id="3" name="Segnaposto contenuto 2"/>
          <p:cNvSpPr>
            <a:spLocks noGrp="1"/>
          </p:cNvSpPr>
          <p:nvPr>
            <p:ph idx="1"/>
          </p:nvPr>
        </p:nvSpPr>
        <p:spPr/>
        <p:txBody>
          <a:bodyPr/>
          <a:lstStyle/>
          <a:p>
            <a:r>
              <a:rPr lang="it-IT" dirty="0" smtClean="0"/>
              <a:t>Un campo elettrico esterno K che agisce su un cristallo, genera una polarizzazione P nel cristallo stesso; la deformazione elettrica che ne consegue, è direttamente proporzionale alla polarizzazione </a:t>
            </a:r>
          </a:p>
          <a:p>
            <a:pPr>
              <a:buNone/>
            </a:pPr>
            <a:r>
              <a:rPr lang="it-IT" dirty="0"/>
              <a:t> </a:t>
            </a:r>
            <a:r>
              <a:rPr lang="it-IT" dirty="0" smtClean="0"/>
              <a:t>   e quindi al campo K</a:t>
            </a:r>
            <a:endParaRPr lang="it-IT" dirty="0"/>
          </a:p>
        </p:txBody>
      </p:sp>
      <p:pic>
        <p:nvPicPr>
          <p:cNvPr id="4" name="Immagine 3" descr="piezoelettricita.gif"/>
          <p:cNvPicPr>
            <a:picLocks noChangeAspect="1"/>
          </p:cNvPicPr>
          <p:nvPr/>
        </p:nvPicPr>
        <p:blipFill>
          <a:blip r:embed="rId2"/>
          <a:stretch>
            <a:fillRect/>
          </a:stretch>
        </p:blipFill>
        <p:spPr>
          <a:xfrm>
            <a:off x="4786314" y="4000504"/>
            <a:ext cx="2438400" cy="24384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Elettrostrizione </a:t>
            </a:r>
            <a:endParaRPr lang="it-IT" dirty="0"/>
          </a:p>
        </p:txBody>
      </p:sp>
      <p:sp>
        <p:nvSpPr>
          <p:cNvPr id="3" name="Segnaposto contenuto 2"/>
          <p:cNvSpPr>
            <a:spLocks noGrp="1"/>
          </p:cNvSpPr>
          <p:nvPr>
            <p:ph idx="1"/>
          </p:nvPr>
        </p:nvSpPr>
        <p:spPr/>
        <p:txBody>
          <a:bodyPr/>
          <a:lstStyle/>
          <a:p>
            <a:r>
              <a:rPr lang="it-IT" dirty="0" smtClean="0"/>
              <a:t>Effetto presente in quasi tutti i dielettrici ed è una piccola deformazione dovuta al campo elettrico ed è proporzionale al quadrato dell’intensità del </a:t>
            </a:r>
            <a:r>
              <a:rPr lang="it-IT" dirty="0" err="1" smtClean="0"/>
              <a:t>campo=</a:t>
            </a:r>
            <a:r>
              <a:rPr lang="it-IT" dirty="0" smtClean="0"/>
              <a:t> K</a:t>
            </a:r>
            <a:r>
              <a:rPr lang="it-IT" baseline="30000" dirty="0" smtClean="0"/>
              <a:t>2</a:t>
            </a:r>
            <a:r>
              <a:rPr lang="it-IT" dirty="0" smtClean="0"/>
              <a:t> </a:t>
            </a:r>
          </a:p>
          <a:p>
            <a:r>
              <a:rPr lang="it-IT" dirty="0" smtClean="0"/>
              <a:t>Questo effetto è di secondaria importanza ma concorre alla deformazione meccanica del cristallo</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Materiali piezoelettrici</a:t>
            </a:r>
            <a:endParaRPr lang="it-IT" dirty="0"/>
          </a:p>
        </p:txBody>
      </p:sp>
      <p:sp>
        <p:nvSpPr>
          <p:cNvPr id="3" name="Segnaposto contenuto 2"/>
          <p:cNvSpPr>
            <a:spLocks noGrp="1"/>
          </p:cNvSpPr>
          <p:nvPr>
            <p:ph idx="1"/>
          </p:nvPr>
        </p:nvSpPr>
        <p:spPr/>
        <p:txBody>
          <a:bodyPr/>
          <a:lstStyle/>
          <a:p>
            <a:r>
              <a:rPr lang="it-IT" dirty="0" smtClean="0"/>
              <a:t>I principali piezoelettrici sono il quarzo e il sale di </a:t>
            </a:r>
            <a:r>
              <a:rPr lang="it-IT" dirty="0" err="1" smtClean="0"/>
              <a:t>Rochelle</a:t>
            </a:r>
            <a:endParaRPr lang="it-IT" dirty="0" smtClean="0"/>
          </a:p>
          <a:p>
            <a:r>
              <a:rPr lang="it-IT" dirty="0" smtClean="0"/>
              <a:t>Quest’ultimo però si decompone  55°C ed è soggetto all’umidità.</a:t>
            </a:r>
          </a:p>
          <a:p>
            <a:r>
              <a:rPr lang="it-IT" dirty="0" smtClean="0"/>
              <a:t>Il sale di </a:t>
            </a:r>
            <a:r>
              <a:rPr lang="it-IT" dirty="0" err="1" smtClean="0"/>
              <a:t>Rochelle</a:t>
            </a:r>
            <a:r>
              <a:rPr lang="it-IT" dirty="0" smtClean="0"/>
              <a:t> viene sostituito dal titanato di bario che è meno soggetto alle intemperie</a:t>
            </a:r>
          </a:p>
          <a:p>
            <a:r>
              <a:rPr lang="it-IT" dirty="0" smtClean="0"/>
              <a:t>Altri materiali sono la tormalina</a:t>
            </a:r>
            <a:r>
              <a:rPr lang="it-IT" dirty="0"/>
              <a:t> </a:t>
            </a:r>
            <a:r>
              <a:rPr lang="it-IT" dirty="0" smtClean="0"/>
              <a:t>il fosfato di ammonio </a:t>
            </a:r>
            <a:r>
              <a:rPr lang="it-IT" dirty="0" err="1" smtClean="0"/>
              <a:t>biidrogenato</a:t>
            </a:r>
            <a:r>
              <a:rPr lang="it-IT" dirty="0" smtClean="0"/>
              <a:t> e alcune ceramiche</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Trasduttori piezoelettrici</a:t>
            </a:r>
            <a:endParaRPr lang="it-IT" dirty="0"/>
          </a:p>
        </p:txBody>
      </p:sp>
      <p:sp>
        <p:nvSpPr>
          <p:cNvPr id="3" name="Segnaposto contenuto 2"/>
          <p:cNvSpPr>
            <a:spLocks noGrp="1"/>
          </p:cNvSpPr>
          <p:nvPr>
            <p:ph idx="1"/>
          </p:nvPr>
        </p:nvSpPr>
        <p:spPr/>
        <p:txBody>
          <a:bodyPr/>
          <a:lstStyle/>
          <a:p>
            <a:r>
              <a:rPr lang="it-IT" dirty="0" smtClean="0"/>
              <a:t>Alcune ceramiche come il titanato-zirconato di piombo, sono utilizzate come trasduttori piezoelettrici</a:t>
            </a:r>
          </a:p>
          <a:p>
            <a:r>
              <a:rPr lang="it-IT" dirty="0" smtClean="0"/>
              <a:t>In questo caso, viene preso in considerazione anche l’elettrostrizione che viene ben strutturato per amplificare l’effetto piezoelettrico e tarare bene lo strumento di trasduzione</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Usi comuni</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Anche se non particolarmente famosa, la piezoelettricità è usata in molti settori es.:</a:t>
            </a:r>
          </a:p>
          <a:p>
            <a:r>
              <a:rPr lang="it-IT" dirty="0" smtClean="0"/>
              <a:t>L’accendigas</a:t>
            </a:r>
            <a:r>
              <a:rPr lang="it-IT" dirty="0" smtClean="0"/>
              <a:t> che usiamo tutti i giorni.</a:t>
            </a:r>
          </a:p>
          <a:p>
            <a:r>
              <a:rPr lang="it-IT" dirty="0" smtClean="0"/>
              <a:t> la </a:t>
            </a:r>
            <a:r>
              <a:rPr lang="it-IT" b="1" dirty="0" smtClean="0"/>
              <a:t>sanità</a:t>
            </a:r>
            <a:r>
              <a:rPr lang="it-IT" dirty="0" smtClean="0"/>
              <a:t>, che la impiega principalmente nelle sonde ecografiche;  nella </a:t>
            </a:r>
            <a:r>
              <a:rPr lang="it-IT" b="1" dirty="0" err="1" smtClean="0"/>
              <a:t>piezochirurgia</a:t>
            </a:r>
            <a:r>
              <a:rPr lang="it-IT" dirty="0" smtClean="0"/>
              <a:t> vengono usate onde ultrasoniche generate tramite un apparecchio piezoelettrico per la chirurgia ossea riuscendo così a preservare i tessuti molli. E’ applicata spesso nel settore dentale, in implantologia.</a:t>
            </a:r>
          </a:p>
          <a:p>
            <a:r>
              <a:rPr lang="it-IT" dirty="0" smtClean="0"/>
              <a:t>I microfoni piezoelettrici sono esempi molto frequenti; la pressione dell’aria esercitata sul cristallo dall’apparato vocale fa sì che la piastrina di quarzo produca un segnale con la stessa frequenza della voce che l’ha causato. Il segnale viene successivamente amplificato.</a:t>
            </a:r>
          </a:p>
          <a:p>
            <a:r>
              <a:rPr lang="it-IT" dirty="0" smtClean="0"/>
              <a:t>La piezoelettricità inversa è applicata negli altoparlanti piezoelettrici.</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428</Words>
  <Application>Microsoft Office PowerPoint</Application>
  <PresentationFormat>Presentazione su schermo (4:3)</PresentationFormat>
  <Paragraphs>44</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Piezoelettricità </vt:lpstr>
      <vt:lpstr>Definizione </vt:lpstr>
      <vt:lpstr>Cristalli piezoelettrici</vt:lpstr>
      <vt:lpstr>Piezoelettricità inversa</vt:lpstr>
      <vt:lpstr>Piezoelettricità inversa</vt:lpstr>
      <vt:lpstr>Elettrostrizione </vt:lpstr>
      <vt:lpstr>Materiali piezoelettrici</vt:lpstr>
      <vt:lpstr>Trasduttori piezoelettrici</vt:lpstr>
      <vt:lpstr>Usi comuni</vt:lpstr>
      <vt:lpstr>Diapositiva 10</vt:lpstr>
      <vt:lpstr>Usi futuri</vt:lpstr>
      <vt:lpstr>Utilizzi innovativi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Piezoelettricità</dc:title>
  <dc:creator>Mary</dc:creator>
  <cp:lastModifiedBy>Htlab</cp:lastModifiedBy>
  <cp:revision>16</cp:revision>
  <dcterms:created xsi:type="dcterms:W3CDTF">2020-12-09T01:22:25Z</dcterms:created>
  <dcterms:modified xsi:type="dcterms:W3CDTF">2021-04-14T08:21:06Z</dcterms:modified>
</cp:coreProperties>
</file>