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2754-4184-4405-BF52-F9336359195D}" type="datetimeFigureOut">
              <a:rPr lang="it-IT" smtClean="0"/>
              <a:pPr/>
              <a:t>25/04/2017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CA62-119A-44B6-9029-315AD7B021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2754-4184-4405-BF52-F9336359195D}" type="datetimeFigureOut">
              <a:rPr lang="it-IT" smtClean="0"/>
              <a:pPr/>
              <a:t>25/04/2017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CA62-119A-44B6-9029-315AD7B021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2754-4184-4405-BF52-F9336359195D}" type="datetimeFigureOut">
              <a:rPr lang="it-IT" smtClean="0"/>
              <a:pPr/>
              <a:t>25/04/2017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CA62-119A-44B6-9029-315AD7B021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2754-4184-4405-BF52-F9336359195D}" type="datetimeFigureOut">
              <a:rPr lang="it-IT" smtClean="0"/>
              <a:pPr/>
              <a:t>25/04/2017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CA62-119A-44B6-9029-315AD7B021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2754-4184-4405-BF52-F9336359195D}" type="datetimeFigureOut">
              <a:rPr lang="it-IT" smtClean="0"/>
              <a:pPr/>
              <a:t>25/04/2017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CA62-119A-44B6-9029-315AD7B021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2754-4184-4405-BF52-F9336359195D}" type="datetimeFigureOut">
              <a:rPr lang="it-IT" smtClean="0"/>
              <a:pPr/>
              <a:t>25/04/2017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CA62-119A-44B6-9029-315AD7B021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2754-4184-4405-BF52-F9336359195D}" type="datetimeFigureOut">
              <a:rPr lang="it-IT" smtClean="0"/>
              <a:pPr/>
              <a:t>25/04/2017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CA62-119A-44B6-9029-315AD7B021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2754-4184-4405-BF52-F9336359195D}" type="datetimeFigureOut">
              <a:rPr lang="it-IT" smtClean="0"/>
              <a:pPr/>
              <a:t>25/04/2017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CA62-119A-44B6-9029-315AD7B021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2754-4184-4405-BF52-F9336359195D}" type="datetimeFigureOut">
              <a:rPr lang="it-IT" smtClean="0"/>
              <a:pPr/>
              <a:t>25/04/2017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CA62-119A-44B6-9029-315AD7B021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2754-4184-4405-BF52-F9336359195D}" type="datetimeFigureOut">
              <a:rPr lang="it-IT" smtClean="0"/>
              <a:pPr/>
              <a:t>25/04/2017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CA62-119A-44B6-9029-315AD7B021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2754-4184-4405-BF52-F9336359195D}" type="datetimeFigureOut">
              <a:rPr lang="it-IT" smtClean="0"/>
              <a:pPr/>
              <a:t>25/04/2017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CA62-119A-44B6-9029-315AD7B021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72754-4184-4405-BF52-F9336359195D}" type="datetimeFigureOut">
              <a:rPr lang="it-IT" smtClean="0"/>
              <a:pPr/>
              <a:t>25/04/2017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ACA62-119A-44B6-9029-315AD7B0210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Calcolo combinatorio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Permutazioni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Dati n elementi distinti, si dicono permutazioni P(n), i gruppi che si possono formare con tutti gli n elementi. </a:t>
            </a:r>
            <a:r>
              <a:rPr lang="it-IT" dirty="0"/>
              <a:t> </a:t>
            </a:r>
            <a:r>
              <a:rPr lang="it-IT" dirty="0" smtClean="0"/>
              <a:t>I gruppi differiscono per l’ordine dei componenti</a:t>
            </a:r>
          </a:p>
          <a:p>
            <a:r>
              <a:rPr lang="it-IT" dirty="0" err="1" smtClean="0"/>
              <a:t>Es</a:t>
            </a:r>
            <a:r>
              <a:rPr lang="it-IT" dirty="0" smtClean="0"/>
              <a:t>:</a:t>
            </a:r>
          </a:p>
          <a:p>
            <a:pPr>
              <a:buNone/>
            </a:pPr>
            <a:r>
              <a:rPr lang="it-IT" dirty="0" smtClean="0"/>
              <a:t>n=3    abc </a:t>
            </a:r>
            <a:r>
              <a:rPr lang="it-IT" dirty="0" err="1" smtClean="0"/>
              <a:t>bac</a:t>
            </a:r>
            <a:r>
              <a:rPr lang="it-IT" dirty="0" smtClean="0"/>
              <a:t> </a:t>
            </a:r>
            <a:r>
              <a:rPr lang="it-IT" dirty="0" err="1" smtClean="0"/>
              <a:t>bca</a:t>
            </a:r>
            <a:r>
              <a:rPr lang="it-IT" dirty="0" smtClean="0"/>
              <a:t> </a:t>
            </a:r>
            <a:r>
              <a:rPr lang="it-IT" dirty="0" err="1" smtClean="0"/>
              <a:t>acb</a:t>
            </a:r>
            <a:r>
              <a:rPr lang="it-IT" dirty="0" smtClean="0"/>
              <a:t> </a:t>
            </a:r>
            <a:r>
              <a:rPr lang="it-IT" dirty="0" err="1" smtClean="0"/>
              <a:t>cab</a:t>
            </a:r>
            <a:r>
              <a:rPr lang="it-IT" dirty="0" smtClean="0"/>
              <a:t> </a:t>
            </a:r>
            <a:r>
              <a:rPr lang="it-IT" dirty="0" err="1" smtClean="0"/>
              <a:t>cba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n=4 </a:t>
            </a:r>
            <a:r>
              <a:rPr lang="it-IT" dirty="0" err="1" smtClean="0"/>
              <a:t>abcd</a:t>
            </a:r>
            <a:r>
              <a:rPr lang="it-IT" dirty="0" smtClean="0"/>
              <a:t> </a:t>
            </a:r>
            <a:r>
              <a:rPr lang="it-IT" dirty="0" err="1" smtClean="0"/>
              <a:t>abdc</a:t>
            </a:r>
            <a:r>
              <a:rPr lang="it-IT" dirty="0" smtClean="0"/>
              <a:t> </a:t>
            </a:r>
            <a:r>
              <a:rPr lang="it-IT" dirty="0" err="1" smtClean="0"/>
              <a:t>acbd</a:t>
            </a:r>
            <a:r>
              <a:rPr lang="it-IT" dirty="0" smtClean="0"/>
              <a:t> </a:t>
            </a:r>
            <a:r>
              <a:rPr lang="it-IT" dirty="0" err="1" smtClean="0"/>
              <a:t>acdb</a:t>
            </a:r>
            <a:r>
              <a:rPr lang="it-IT" dirty="0" smtClean="0"/>
              <a:t> </a:t>
            </a:r>
            <a:r>
              <a:rPr lang="it-IT" dirty="0" err="1" smtClean="0"/>
              <a:t>adbc</a:t>
            </a:r>
            <a:r>
              <a:rPr lang="it-IT" dirty="0" smtClean="0"/>
              <a:t> </a:t>
            </a:r>
            <a:r>
              <a:rPr lang="it-IT" dirty="0" err="1" smtClean="0"/>
              <a:t>adcb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 </a:t>
            </a:r>
            <a:r>
              <a:rPr lang="it-IT" dirty="0" err="1" smtClean="0"/>
              <a:t>bacd</a:t>
            </a:r>
            <a:r>
              <a:rPr lang="it-IT" dirty="0" smtClean="0"/>
              <a:t> </a:t>
            </a:r>
            <a:r>
              <a:rPr lang="it-IT" dirty="0" err="1" smtClean="0"/>
              <a:t>badc</a:t>
            </a:r>
            <a:r>
              <a:rPr lang="it-IT" dirty="0" smtClean="0"/>
              <a:t> </a:t>
            </a:r>
            <a:r>
              <a:rPr lang="it-IT" dirty="0" err="1" smtClean="0"/>
              <a:t>bcad</a:t>
            </a:r>
            <a:r>
              <a:rPr lang="it-IT" dirty="0" smtClean="0"/>
              <a:t> </a:t>
            </a:r>
            <a:r>
              <a:rPr lang="it-IT" dirty="0" err="1" smtClean="0"/>
              <a:t>bcda</a:t>
            </a:r>
            <a:r>
              <a:rPr lang="it-IT" dirty="0" smtClean="0"/>
              <a:t> </a:t>
            </a:r>
            <a:r>
              <a:rPr lang="it-IT" dirty="0" err="1" smtClean="0"/>
              <a:t>bdac</a:t>
            </a:r>
            <a:r>
              <a:rPr lang="it-IT" dirty="0" smtClean="0"/>
              <a:t> </a:t>
            </a:r>
            <a:r>
              <a:rPr lang="it-IT" dirty="0" err="1" smtClean="0"/>
              <a:t>bdca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  </a:t>
            </a:r>
            <a:r>
              <a:rPr lang="it-IT" dirty="0" err="1" smtClean="0"/>
              <a:t>cabd</a:t>
            </a:r>
            <a:r>
              <a:rPr lang="it-IT" dirty="0" smtClean="0"/>
              <a:t> </a:t>
            </a:r>
            <a:r>
              <a:rPr lang="it-IT" dirty="0" err="1" smtClean="0"/>
              <a:t>cadb</a:t>
            </a:r>
            <a:r>
              <a:rPr lang="it-IT" dirty="0" smtClean="0"/>
              <a:t> </a:t>
            </a:r>
            <a:r>
              <a:rPr lang="it-IT" dirty="0" err="1" smtClean="0"/>
              <a:t>cbad</a:t>
            </a:r>
            <a:r>
              <a:rPr lang="it-IT" dirty="0" smtClean="0"/>
              <a:t> </a:t>
            </a:r>
            <a:r>
              <a:rPr lang="it-IT" dirty="0" err="1" smtClean="0"/>
              <a:t>cbda</a:t>
            </a:r>
            <a:r>
              <a:rPr lang="it-IT" dirty="0" smtClean="0"/>
              <a:t> </a:t>
            </a:r>
            <a:r>
              <a:rPr lang="it-IT" dirty="0" err="1" smtClean="0"/>
              <a:t>cdab</a:t>
            </a:r>
            <a:r>
              <a:rPr lang="it-IT" dirty="0" smtClean="0"/>
              <a:t> </a:t>
            </a:r>
            <a:r>
              <a:rPr lang="it-IT" dirty="0" err="1" smtClean="0"/>
              <a:t>cdba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  </a:t>
            </a:r>
            <a:r>
              <a:rPr lang="it-IT" dirty="0" err="1" smtClean="0"/>
              <a:t>dabc</a:t>
            </a:r>
            <a:r>
              <a:rPr lang="it-IT" dirty="0" smtClean="0"/>
              <a:t> </a:t>
            </a:r>
            <a:r>
              <a:rPr lang="it-IT" dirty="0" err="1" smtClean="0"/>
              <a:t>dacb</a:t>
            </a:r>
            <a:r>
              <a:rPr lang="it-IT" dirty="0" smtClean="0"/>
              <a:t> </a:t>
            </a:r>
            <a:r>
              <a:rPr lang="it-IT" dirty="0" err="1" smtClean="0"/>
              <a:t>dbac</a:t>
            </a:r>
            <a:r>
              <a:rPr lang="it-IT" dirty="0" smtClean="0"/>
              <a:t> </a:t>
            </a:r>
            <a:r>
              <a:rPr lang="it-IT" dirty="0" err="1" smtClean="0"/>
              <a:t>dbca</a:t>
            </a:r>
            <a:r>
              <a:rPr lang="it-IT" dirty="0" smtClean="0"/>
              <a:t> </a:t>
            </a:r>
            <a:r>
              <a:rPr lang="it-IT" dirty="0" err="1" smtClean="0"/>
              <a:t>dcab</a:t>
            </a:r>
            <a:r>
              <a:rPr lang="it-IT" dirty="0" smtClean="0"/>
              <a:t> </a:t>
            </a:r>
            <a:r>
              <a:rPr lang="it-IT" dirty="0" err="1" smtClean="0"/>
              <a:t>dcba</a:t>
            </a: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Il numero di permutazioni è quindi P(n)</a:t>
            </a:r>
            <a:r>
              <a:rPr lang="it-IT" dirty="0" err="1" smtClean="0"/>
              <a:t>=n</a:t>
            </a:r>
            <a:r>
              <a:rPr lang="it-IT" dirty="0" smtClean="0"/>
              <a:t>!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Disposizioni D(n,k) con ripetizione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Dati n elementi distinti, se si dispongono a gruppi di k elementi non necessariamente distinti, si parla di disposizione con ripetizione</a:t>
            </a:r>
          </a:p>
          <a:p>
            <a:r>
              <a:rPr lang="it-IT" dirty="0" smtClean="0"/>
              <a:t>Es. n=2 k=3</a:t>
            </a:r>
          </a:p>
          <a:p>
            <a:pPr>
              <a:buNone/>
            </a:pPr>
            <a:r>
              <a:rPr lang="it-IT" dirty="0" smtClean="0"/>
              <a:t>a,b   D(n,k) </a:t>
            </a:r>
            <a:r>
              <a:rPr lang="it-IT" dirty="0" err="1" smtClean="0"/>
              <a:t>aaa</a:t>
            </a:r>
            <a:r>
              <a:rPr lang="it-IT" dirty="0" smtClean="0"/>
              <a:t> </a:t>
            </a:r>
            <a:r>
              <a:rPr lang="it-IT" dirty="0" err="1" smtClean="0"/>
              <a:t>bbb</a:t>
            </a:r>
            <a:r>
              <a:rPr lang="it-IT" dirty="0" smtClean="0"/>
              <a:t> </a:t>
            </a:r>
            <a:r>
              <a:rPr lang="it-IT" dirty="0" err="1" smtClean="0"/>
              <a:t>aab</a:t>
            </a:r>
            <a:r>
              <a:rPr lang="it-IT" dirty="0" smtClean="0"/>
              <a:t> </a:t>
            </a:r>
            <a:r>
              <a:rPr lang="it-IT" dirty="0" err="1" smtClean="0"/>
              <a:t>aba</a:t>
            </a:r>
            <a:r>
              <a:rPr lang="it-IT" dirty="0" smtClean="0"/>
              <a:t> </a:t>
            </a:r>
            <a:r>
              <a:rPr lang="it-IT" dirty="0" err="1" smtClean="0"/>
              <a:t>baa</a:t>
            </a:r>
            <a:r>
              <a:rPr lang="it-IT" dirty="0" smtClean="0"/>
              <a:t> </a:t>
            </a:r>
            <a:r>
              <a:rPr lang="it-IT" dirty="0" err="1" smtClean="0"/>
              <a:t>bba</a:t>
            </a:r>
            <a:r>
              <a:rPr lang="it-IT" dirty="0" smtClean="0"/>
              <a:t> </a:t>
            </a:r>
            <a:r>
              <a:rPr lang="it-IT" dirty="0" err="1" smtClean="0"/>
              <a:t>bab</a:t>
            </a:r>
            <a:r>
              <a:rPr lang="it-IT" dirty="0" smtClean="0"/>
              <a:t> </a:t>
            </a:r>
            <a:r>
              <a:rPr lang="it-IT" dirty="0" err="1" smtClean="0"/>
              <a:t>abb</a:t>
            </a:r>
            <a:endParaRPr lang="it-IT" dirty="0" smtClean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D(n,k)</a:t>
            </a:r>
            <a:r>
              <a:rPr lang="it-IT" dirty="0" err="1" smtClean="0"/>
              <a:t>=n</a:t>
            </a:r>
            <a:r>
              <a:rPr lang="it-IT" baseline="30000" dirty="0" err="1" smtClean="0"/>
              <a:t>k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Disposizione D(n,k) senza ripetizione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Dati n elementi disposti a gruppi di k senza ripetizione</a:t>
            </a:r>
          </a:p>
          <a:p>
            <a:r>
              <a:rPr lang="it-IT" dirty="0" err="1" smtClean="0"/>
              <a:t>Es</a:t>
            </a:r>
            <a:r>
              <a:rPr lang="it-IT" dirty="0" smtClean="0"/>
              <a:t> n=3 k=2   abc</a:t>
            </a:r>
          </a:p>
          <a:p>
            <a:r>
              <a:rPr lang="it-IT" dirty="0" err="1" smtClean="0"/>
              <a:t>ab</a:t>
            </a:r>
            <a:r>
              <a:rPr lang="it-IT" dirty="0" smtClean="0"/>
              <a:t> ac </a:t>
            </a:r>
            <a:r>
              <a:rPr lang="it-IT" dirty="0" err="1" smtClean="0"/>
              <a:t>ba</a:t>
            </a:r>
            <a:r>
              <a:rPr lang="it-IT" dirty="0" smtClean="0"/>
              <a:t> </a:t>
            </a:r>
            <a:r>
              <a:rPr lang="it-IT" dirty="0" err="1" smtClean="0"/>
              <a:t>bc</a:t>
            </a:r>
            <a:r>
              <a:rPr lang="it-IT" dirty="0" smtClean="0"/>
              <a:t> </a:t>
            </a:r>
            <a:r>
              <a:rPr lang="it-IT" dirty="0" err="1" smtClean="0"/>
              <a:t>ca</a:t>
            </a:r>
            <a:r>
              <a:rPr lang="it-IT" dirty="0" smtClean="0"/>
              <a:t> </a:t>
            </a:r>
            <a:r>
              <a:rPr lang="it-IT" dirty="0" err="1" smtClean="0"/>
              <a:t>cb</a:t>
            </a: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D(n,k)</a:t>
            </a:r>
            <a:r>
              <a:rPr lang="it-IT" dirty="0" err="1" smtClean="0"/>
              <a:t>=n</a:t>
            </a:r>
            <a:r>
              <a:rPr lang="it-IT" dirty="0" smtClean="0"/>
              <a:t>!/(n-k)!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Combinazioni semplici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Combinazioni di n elementi presi a gruppi di k senza ripetizione</a:t>
            </a:r>
          </a:p>
          <a:p>
            <a:pPr>
              <a:buNone/>
            </a:pPr>
            <a:r>
              <a:rPr lang="it-IT" dirty="0" err="1" smtClean="0"/>
              <a:t>Es</a:t>
            </a:r>
            <a:r>
              <a:rPr lang="it-IT" dirty="0" smtClean="0"/>
              <a:t> n=3 k=2</a:t>
            </a:r>
          </a:p>
          <a:p>
            <a:pPr>
              <a:buNone/>
            </a:pPr>
            <a:r>
              <a:rPr lang="it-IT" dirty="0" err="1" smtClean="0"/>
              <a:t>ab</a:t>
            </a:r>
            <a:r>
              <a:rPr lang="it-IT" dirty="0" smtClean="0"/>
              <a:t> ac </a:t>
            </a:r>
            <a:r>
              <a:rPr lang="it-IT" dirty="0" err="1" smtClean="0"/>
              <a:t>bc</a:t>
            </a:r>
            <a:endParaRPr lang="it-IT" dirty="0" smtClean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C(n,k)</a:t>
            </a:r>
            <a:r>
              <a:rPr lang="it-IT" dirty="0" err="1" smtClean="0"/>
              <a:t>=D</a:t>
            </a:r>
            <a:r>
              <a:rPr lang="it-IT" dirty="0" smtClean="0"/>
              <a:t>(,k)/P(k)=[n(n-1)(n-2)…(n-k+1)]/k!</a:t>
            </a:r>
          </a:p>
          <a:p>
            <a:pPr>
              <a:buNone/>
            </a:pPr>
            <a:r>
              <a:rPr lang="it-IT" dirty="0" smtClean="0"/>
              <a:t>C(n,k)</a:t>
            </a:r>
            <a:r>
              <a:rPr lang="it-IT" dirty="0" err="1" smtClean="0"/>
              <a:t>=n</a:t>
            </a:r>
            <a:r>
              <a:rPr lang="it-IT" dirty="0" smtClean="0"/>
              <a:t>!/[k!(n-k)!]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Riepilogo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Permutazione: raggruppamenti di n elementi presi a n alla volta; possono essere con ripetizione o senza</a:t>
            </a:r>
          </a:p>
          <a:p>
            <a:r>
              <a:rPr lang="it-IT" dirty="0" smtClean="0"/>
              <a:t>Disposizione: raggruppamenti di n oggetti presi a k alla volta;  conta l’ordine; possono essere con ripetizione o senza</a:t>
            </a:r>
          </a:p>
          <a:p>
            <a:r>
              <a:rPr lang="it-IT" dirty="0" smtClean="0"/>
              <a:t>Combinazione: raggruppamenti di n elementi presi a k alla volta; non conta l’ordine; possono essere con ripetizione o senza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Tabella riassuntiva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67544" y="2132856"/>
          <a:ext cx="8229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n=</a:t>
                      </a:r>
                      <a:r>
                        <a:rPr lang="it-IT" dirty="0" smtClean="0"/>
                        <a:t> numer</a:t>
                      </a:r>
                      <a:r>
                        <a:rPr lang="it-IT" baseline="0" dirty="0" smtClean="0"/>
                        <a:t>o di oggetti</a:t>
                      </a:r>
                    </a:p>
                    <a:p>
                      <a:pPr algn="ctr"/>
                      <a:r>
                        <a:rPr lang="it-IT" baseline="0" dirty="0" err="1" smtClean="0"/>
                        <a:t>k=</a:t>
                      </a:r>
                      <a:r>
                        <a:rPr lang="it-IT" baseline="0" dirty="0" smtClean="0"/>
                        <a:t> raggruppamenti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Senza ripetizione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Con ripetizione di r oggetti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Permutazione</a:t>
                      </a:r>
                    </a:p>
                    <a:p>
                      <a:pPr algn="ctr"/>
                      <a:r>
                        <a:rPr lang="it-IT" dirty="0" err="1" smtClean="0"/>
                        <a:t>n=k</a:t>
                      </a:r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Conta l’ordine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P(n)</a:t>
                      </a:r>
                      <a:r>
                        <a:rPr lang="it-IT" dirty="0" err="1" smtClean="0"/>
                        <a:t>=n</a:t>
                      </a:r>
                      <a:r>
                        <a:rPr lang="it-IT" dirty="0" smtClean="0"/>
                        <a:t>!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 </a:t>
                      </a:r>
                      <a:r>
                        <a:rPr lang="it-IT" baseline="30000" dirty="0" smtClean="0"/>
                        <a:t>r</a:t>
                      </a:r>
                      <a:r>
                        <a:rPr lang="it-IT" dirty="0" smtClean="0"/>
                        <a:t>(n)</a:t>
                      </a:r>
                      <a:r>
                        <a:rPr lang="it-IT" dirty="0" err="1" smtClean="0"/>
                        <a:t>=n</a:t>
                      </a:r>
                      <a:r>
                        <a:rPr lang="it-IT" dirty="0" smtClean="0"/>
                        <a:t>!/(r</a:t>
                      </a:r>
                      <a:r>
                        <a:rPr lang="it-IT" baseline="-25000" dirty="0" smtClean="0"/>
                        <a:t>1</a:t>
                      </a:r>
                      <a:r>
                        <a:rPr lang="it-IT" baseline="0" dirty="0" smtClean="0"/>
                        <a:t>!*</a:t>
                      </a:r>
                      <a:r>
                        <a:rPr lang="it-IT" dirty="0" smtClean="0"/>
                        <a:t>r</a:t>
                      </a:r>
                      <a:r>
                        <a:rPr lang="it-IT" baseline="-25000" dirty="0" smtClean="0"/>
                        <a:t>2</a:t>
                      </a:r>
                      <a:r>
                        <a:rPr lang="it-IT" baseline="0" dirty="0" smtClean="0"/>
                        <a:t>!*……</a:t>
                      </a:r>
                      <a:r>
                        <a:rPr lang="it-IT" dirty="0" smtClean="0"/>
                        <a:t>r</a:t>
                      </a:r>
                      <a:r>
                        <a:rPr lang="it-IT" baseline="-25000" dirty="0" smtClean="0"/>
                        <a:t>k</a:t>
                      </a:r>
                      <a:r>
                        <a:rPr lang="it-IT" baseline="0" dirty="0" smtClean="0"/>
                        <a:t>!)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Disposizione</a:t>
                      </a:r>
                    </a:p>
                    <a:p>
                      <a:pPr algn="ctr"/>
                      <a:r>
                        <a:rPr lang="it-IT" dirty="0" smtClean="0">
                          <a:sym typeface="Symbol"/>
                        </a:rPr>
                        <a:t>nk</a:t>
                      </a:r>
                    </a:p>
                    <a:p>
                      <a:pPr algn="ctr"/>
                      <a:r>
                        <a:rPr lang="it-IT" dirty="0" smtClean="0">
                          <a:sym typeface="Symbol"/>
                        </a:rPr>
                        <a:t>Conta</a:t>
                      </a:r>
                      <a:r>
                        <a:rPr lang="it-IT" baseline="0" dirty="0" smtClean="0">
                          <a:sym typeface="Symbol"/>
                        </a:rPr>
                        <a:t> l’ordine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D</a:t>
                      </a:r>
                      <a:r>
                        <a:rPr lang="it-IT" baseline="30000" dirty="0" err="1" smtClean="0"/>
                        <a:t>k</a:t>
                      </a:r>
                      <a:r>
                        <a:rPr lang="it-IT" dirty="0" smtClean="0"/>
                        <a:t> (n)</a:t>
                      </a:r>
                      <a:r>
                        <a:rPr lang="it-IT" baseline="30000" dirty="0" smtClean="0"/>
                        <a:t> </a:t>
                      </a:r>
                      <a:r>
                        <a:rPr lang="it-IT" dirty="0" err="1" smtClean="0"/>
                        <a:t>=n</a:t>
                      </a:r>
                      <a:r>
                        <a:rPr lang="it-IT" dirty="0" smtClean="0"/>
                        <a:t>!/(n-k)!</a:t>
                      </a:r>
                    </a:p>
                    <a:p>
                      <a:pPr algn="ctr"/>
                      <a:r>
                        <a:rPr lang="it-IT" dirty="0" smtClean="0"/>
                        <a:t>n&gt;k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D</a:t>
                      </a:r>
                      <a:r>
                        <a:rPr lang="it-IT" baseline="30000" dirty="0" err="1" smtClean="0"/>
                        <a:t>k</a:t>
                      </a:r>
                      <a:r>
                        <a:rPr lang="it-IT" dirty="0" smtClean="0"/>
                        <a:t> (n)</a:t>
                      </a:r>
                      <a:r>
                        <a:rPr lang="it-IT" baseline="30000" dirty="0" smtClean="0"/>
                        <a:t> </a:t>
                      </a:r>
                      <a:r>
                        <a:rPr lang="it-IT" dirty="0" err="1" smtClean="0"/>
                        <a:t>=n</a:t>
                      </a:r>
                      <a:r>
                        <a:rPr lang="it-IT" baseline="30000" dirty="0" err="1" smtClean="0"/>
                        <a:t>k</a:t>
                      </a:r>
                      <a:endParaRPr lang="it-IT" baseline="30000" dirty="0" smtClean="0"/>
                    </a:p>
                    <a:p>
                      <a:pPr algn="ctr"/>
                      <a:r>
                        <a:rPr lang="it-IT" baseline="0" dirty="0" smtClean="0"/>
                        <a:t>n&lt;k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Combinazione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ym typeface="Symbol"/>
                        </a:rPr>
                        <a:t>nk</a:t>
                      </a:r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Non </a:t>
                      </a:r>
                      <a:r>
                        <a:rPr lang="it-IT" smtClean="0"/>
                        <a:t>conta l’ordine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C</a:t>
                      </a:r>
                      <a:r>
                        <a:rPr lang="it-IT" baseline="30000" dirty="0" err="1" smtClean="0"/>
                        <a:t>k</a:t>
                      </a:r>
                      <a:r>
                        <a:rPr lang="it-IT" dirty="0" smtClean="0"/>
                        <a:t> (n)</a:t>
                      </a:r>
                      <a:r>
                        <a:rPr lang="it-IT" baseline="30000" dirty="0" smtClean="0"/>
                        <a:t> </a:t>
                      </a:r>
                      <a:r>
                        <a:rPr lang="it-IT" dirty="0" err="1" smtClean="0"/>
                        <a:t>=n</a:t>
                      </a:r>
                      <a:r>
                        <a:rPr lang="it-IT" dirty="0" smtClean="0"/>
                        <a:t>!/k!(n-k)!</a:t>
                      </a:r>
                    </a:p>
                    <a:p>
                      <a:pPr algn="ctr"/>
                      <a:r>
                        <a:rPr lang="it-IT" dirty="0" smtClean="0"/>
                        <a:t>n&gt;k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C</a:t>
                      </a:r>
                      <a:r>
                        <a:rPr lang="it-IT" baseline="30000" dirty="0" err="1" smtClean="0"/>
                        <a:t>k</a:t>
                      </a:r>
                      <a:r>
                        <a:rPr lang="it-IT" dirty="0" smtClean="0"/>
                        <a:t> (n)</a:t>
                      </a:r>
                      <a:r>
                        <a:rPr lang="it-IT" baseline="30000" dirty="0" smtClean="0"/>
                        <a:t> </a:t>
                      </a:r>
                      <a:r>
                        <a:rPr lang="it-IT" dirty="0" smtClean="0"/>
                        <a:t>=(n-k+1)!/k!(n-1)!</a:t>
                      </a:r>
                    </a:p>
                    <a:p>
                      <a:pPr algn="ctr"/>
                      <a:r>
                        <a:rPr lang="it-IT" smtClean="0"/>
                        <a:t>n&lt;k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322</Words>
  <Application>Microsoft Office PowerPoint</Application>
  <PresentationFormat>Presentazione su schermo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Calcolo combinatorio</vt:lpstr>
      <vt:lpstr> Permutazioni  </vt:lpstr>
      <vt:lpstr>Disposizioni D(n,k) con ripetizione</vt:lpstr>
      <vt:lpstr>Disposizione D(n,k) senza ripetizione</vt:lpstr>
      <vt:lpstr>Combinazioni semplici</vt:lpstr>
      <vt:lpstr>Riepilogo</vt:lpstr>
      <vt:lpstr>Tabella riassuntiva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Calcolo combinatorio</dc:title>
  <dc:creator>mary</dc:creator>
  <cp:lastModifiedBy>mary</cp:lastModifiedBy>
  <cp:revision>15</cp:revision>
  <dcterms:created xsi:type="dcterms:W3CDTF">2017-04-13T20:29:56Z</dcterms:created>
  <dcterms:modified xsi:type="dcterms:W3CDTF">2017-04-25T15:23:18Z</dcterms:modified>
</cp:coreProperties>
</file>